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6" r:id="rId2"/>
    <p:sldId id="340" r:id="rId3"/>
    <p:sldId id="331" r:id="rId4"/>
    <p:sldId id="332" r:id="rId5"/>
    <p:sldId id="333" r:id="rId6"/>
    <p:sldId id="334" r:id="rId7"/>
    <p:sldId id="335" r:id="rId8"/>
    <p:sldId id="339" r:id="rId9"/>
    <p:sldId id="336" r:id="rId10"/>
    <p:sldId id="337" r:id="rId11"/>
    <p:sldId id="338" r:id="rId12"/>
    <p:sldId id="341" r:id="rId13"/>
    <p:sldId id="318" r:id="rId14"/>
    <p:sldId id="330" r:id="rId15"/>
    <p:sldId id="317" r:id="rId16"/>
    <p:sldId id="314" r:id="rId17"/>
    <p:sldId id="315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tree/master/ABAP%20on%20HANA/Day%2015/Ui%20hierarch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ABAP%20on%20HANA/Day%2015/New%20Hierarchy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4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ABAP%20on%20HANA/Day%2015/S4HANA%20End%20to%20end%20Hierarchy%20Scenario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ABAP%20on%20HANA/Day%2015/CDS%20Hierarchy%20Scenario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ools.hana.ondemand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1945363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15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2" name="Picture 11" descr="Lam Research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35" y="455400"/>
            <a:ext cx="4521197" cy="15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12700" y="-18786"/>
            <a:ext cx="122277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97000" y="221076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Fiori app on top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00" y="965382"/>
            <a:ext cx="4988286" cy="3103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035" y="860622"/>
            <a:ext cx="3353236" cy="3072434"/>
          </a:xfrm>
          <a:prstGeom prst="rect">
            <a:avLst/>
          </a:prstGeom>
        </p:spPr>
      </p:pic>
      <p:sp>
        <p:nvSpPr>
          <p:cNvPr id="8" name="Chevron 7"/>
          <p:cNvSpPr/>
          <p:nvPr/>
        </p:nvSpPr>
        <p:spPr>
          <a:xfrm>
            <a:off x="5594986" y="2124884"/>
            <a:ext cx="557860" cy="7110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 rot="5400000">
            <a:off x="8216029" y="3859671"/>
            <a:ext cx="500286" cy="7066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80579" y="2351541"/>
            <a:ext cx="1962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2</a:t>
            </a:r>
            <a:r>
              <a:rPr lang="en-US" sz="1800" dirty="0">
                <a:solidFill>
                  <a:schemeClr val="bg1"/>
                </a:solidFill>
              </a:rPr>
              <a:t>. Create and add Annotation file in our project.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8512" y="4139978"/>
            <a:ext cx="4988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1.</a:t>
            </a:r>
            <a:r>
              <a:rPr lang="en-US" sz="1800" dirty="0">
                <a:solidFill>
                  <a:schemeClr val="bg1"/>
                </a:solidFill>
              </a:rPr>
              <a:t> To show All Data in Fiori App we Define or set the Entityset name in XML View.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70444" y="6051200"/>
            <a:ext cx="3740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chemeClr val="bg1"/>
                </a:solidFill>
              </a:rPr>
              <a:t>3</a:t>
            </a:r>
            <a:r>
              <a:rPr lang="en-US" sz="1800" dirty="0">
                <a:solidFill>
                  <a:schemeClr val="bg1"/>
                </a:solidFill>
              </a:rPr>
              <a:t>. Link annotation file use this code in                    Manifest.json.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35" y="4550774"/>
            <a:ext cx="3353236" cy="2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11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314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2574" y="142096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Employee Manager Hierarchy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71" y="1544452"/>
            <a:ext cx="10723809" cy="41238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62164" y="5811682"/>
            <a:ext cx="5810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dirty="0" smtClean="0">
                <a:solidFill>
                  <a:schemeClr val="bg1"/>
                </a:solidFill>
              </a:rPr>
              <a:t>Final output Employee Manager (Node under Node).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2574" y="775981"/>
            <a:ext cx="105053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hlinkClick r:id="rId4"/>
              </a:rPr>
              <a:t>UI Code </a:t>
            </a:r>
            <a:r>
              <a:rPr lang="en-US" sz="2000" dirty="0" smtClean="0">
                <a:solidFill>
                  <a:schemeClr val="bg1"/>
                </a:solidFill>
              </a:rPr>
              <a:t>for Hierarchy Scenario</a:t>
            </a:r>
          </a:p>
        </p:txBody>
      </p:sp>
    </p:spTree>
    <p:extLst>
      <p:ext uri="{BB962C8B-B14F-4D97-AF65-F5344CB8AC3E}">
        <p14:creationId xmlns:p14="http://schemas.microsoft.com/office/powerpoint/2010/main" val="1253529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New </a:t>
            </a: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Hierarchy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441" y="985720"/>
            <a:ext cx="106234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dirty="0" smtClean="0">
                <a:solidFill>
                  <a:schemeClr val="bg1"/>
                </a:solidFill>
              </a:rPr>
              <a:t>Hierarchical </a:t>
            </a:r>
            <a:r>
              <a:rPr lang="en-US" sz="1800" dirty="0">
                <a:solidFill>
                  <a:schemeClr val="bg1"/>
                </a:solidFill>
              </a:rPr>
              <a:t>data is defined as data sets combined with each other via hierarchical relation. Hierarchical relations exist when one data item is positioned as parent of another item.</a:t>
            </a:r>
            <a:r>
              <a:rPr lang="en-US" sz="1800" dirty="0" smtClean="0">
                <a:solidFill>
                  <a:schemeClr val="bg1"/>
                </a:solidFill>
              </a:rPr>
              <a:t> New Hierarchy Syntax: -</a:t>
            </a:r>
          </a:p>
          <a:p>
            <a:pPr lvl="0"/>
            <a:endParaRPr lang="en-US" sz="1800" dirty="0">
              <a:solidFill>
                <a:schemeClr val="bg1"/>
              </a:solidFill>
            </a:endParaRPr>
          </a:p>
          <a:p>
            <a:pPr lvl="0"/>
            <a:r>
              <a:rPr lang="en-US" sz="1800" dirty="0" smtClean="0">
                <a:solidFill>
                  <a:schemeClr val="bg1"/>
                </a:solidFill>
              </a:rPr>
              <a:t>Exercise :-</a:t>
            </a:r>
          </a:p>
          <a:p>
            <a:pPr lvl="0"/>
            <a:r>
              <a:rPr lang="en-US" sz="1800" dirty="0" smtClean="0">
                <a:solidFill>
                  <a:schemeClr val="bg1"/>
                </a:solidFill>
                <a:hlinkClick r:id="rId3"/>
              </a:rPr>
              <a:t>New Hierarchy Code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921" y="1845185"/>
            <a:ext cx="5622529" cy="441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71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30465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ick Tips for a more Productive Boardroom | System Integrator &amp;amp; AV  Solutions Provider - All Wave A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" y="-49784"/>
            <a:ext cx="12149382" cy="687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700" y="-27384"/>
            <a:ext cx="12176124" cy="688538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15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900734" y="1083889"/>
            <a:ext cx="7964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Hierarchy CDS Programming with Tree Table  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New Hierarchy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Classical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Implementation of  End to End  Hierarchy Scenario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Flow of  Employee Manager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Functional Information of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Fiori App on Top of CDS </a:t>
            </a:r>
            <a:r>
              <a:rPr lang="en-US" sz="1800" dirty="0" smtClean="0">
                <a:solidFill>
                  <a:schemeClr val="bg1"/>
                </a:solidFill>
              </a:rPr>
              <a:t>View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Implementation of New Hierarchy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04052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0735" y="216987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Hierarchy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427" y="908720"/>
            <a:ext cx="113836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CDS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view provides a list of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hierarchies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which is known 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directory for this node view. Every single node belongs to exactly one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, which can identified by one or multiple key fields of the node view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A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can have multiple root nodes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Hierarchies allows to traverse data faster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They clearly explain the inter-relation between multiple object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Very helpful determining the parent child relationship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2" y="5445224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</a:t>
            </a:r>
          </a:p>
          <a:p>
            <a:pPr algn="ctr"/>
            <a:r>
              <a:rPr lang="en-US" dirty="0" smtClean="0"/>
              <a:t>Entity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94412" y="3298949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94012" y="3284984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Hierarchy</a:t>
            </a:r>
            <a:endParaRPr lang="en-US" dirty="0"/>
          </a:p>
        </p:txBody>
      </p:sp>
      <p:cxnSp>
        <p:nvCxnSpPr>
          <p:cNvPr id="4" name="Straight Connector 3"/>
          <p:cNvCxnSpPr>
            <a:stCxn id="2" idx="0"/>
            <a:endCxn id="9" idx="2"/>
          </p:cNvCxnSpPr>
          <p:nvPr/>
        </p:nvCxnSpPr>
        <p:spPr>
          <a:xfrm flipV="1">
            <a:off x="6886500" y="4307061"/>
            <a:ext cx="0" cy="11381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" idx="1"/>
            <a:endCxn id="10" idx="3"/>
          </p:cNvCxnSpPr>
          <p:nvPr/>
        </p:nvCxnSpPr>
        <p:spPr>
          <a:xfrm flipH="1" flipV="1">
            <a:off x="4078188" y="3789040"/>
            <a:ext cx="2016224" cy="139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9" idx="0"/>
          </p:cNvCxnSpPr>
          <p:nvPr/>
        </p:nvCxnSpPr>
        <p:spPr>
          <a:xfrm rot="16200000" flipH="1">
            <a:off x="7030516" y="3154933"/>
            <a:ext cx="504056" cy="792088"/>
          </a:xfrm>
          <a:prstGeom prst="bentConnector4">
            <a:avLst>
              <a:gd name="adj1" fmla="val -120939"/>
              <a:gd name="adj2" fmla="val 199828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886500" y="4311452"/>
            <a:ext cx="2592288" cy="1133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0..*</a:t>
            </a:r>
          </a:p>
          <a:p>
            <a:r>
              <a:rPr lang="en-US" sz="1200" dirty="0" smtClean="0"/>
              <a:t>0..1 per Hierarchy</a:t>
            </a:r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0.1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4065552" y="3334123"/>
            <a:ext cx="2592288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1                                          1..*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7678589" y="3771971"/>
            <a:ext cx="1800200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0..1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6454452" y="2852936"/>
            <a:ext cx="1800200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0..*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3769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2574" y="219727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Types of Hierarchy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117748" y="908720"/>
            <a:ext cx="1029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>
                <a:solidFill>
                  <a:schemeClr val="bg1"/>
                </a:solidFill>
              </a:rPr>
              <a:t>There are Two types of Hierarchy 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12512" y="1828776"/>
            <a:ext cx="2742565" cy="2742565"/>
            <a:chOff x="-227013" y="3985419"/>
            <a:chExt cx="2743200" cy="2743200"/>
          </a:xfrm>
        </p:grpSpPr>
        <p:sp>
          <p:nvSpPr>
            <p:cNvPr id="8" name="Oval 7"/>
            <p:cNvSpPr/>
            <p:nvPr/>
          </p:nvSpPr>
          <p:spPr bwMode="gray">
            <a:xfrm>
              <a:off x="-227013" y="3985419"/>
              <a:ext cx="2743200" cy="2743200"/>
            </a:xfrm>
            <a:prstGeom prst="ellipse">
              <a:avLst/>
            </a:prstGeom>
            <a:noFill/>
            <a:ln w="12700" algn="ctr">
              <a:solidFill>
                <a:srgbClr val="55A1C0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gray">
            <a:xfrm>
              <a:off x="39687" y="4252119"/>
              <a:ext cx="2209800" cy="2209800"/>
            </a:xfrm>
            <a:prstGeom prst="ellipse">
              <a:avLst/>
            </a:prstGeom>
            <a:solidFill>
              <a:srgbClr val="55A1C0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chemeClr val="bg1"/>
                  </a:solidFill>
                  <a:latin typeface="Arial Narrow" charset="0"/>
                  <a:ea typeface="Arial Narrow" charset="0"/>
                  <a:cs typeface="Arial Narrow" charset="0"/>
                </a:rPr>
                <a:t> CDS Hierarchy</a:t>
              </a:r>
              <a:endParaRPr lang="en-GB" sz="2400" kern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gray">
          <a:xfrm>
            <a:off x="2211500" y="500531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New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8300880" y="509145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Classical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3" name="Elbow Connector 12"/>
          <p:cNvCxnSpPr>
            <a:stCxn id="8" idx="3"/>
            <a:endCxn id="10" idx="0"/>
          </p:cNvCxnSpPr>
          <p:nvPr/>
        </p:nvCxnSpPr>
        <p:spPr>
          <a:xfrm rot="5400000">
            <a:off x="3744290" y="3635451"/>
            <a:ext cx="835611" cy="19041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8" idx="5"/>
            <a:endCxn id="12" idx="0"/>
          </p:cNvCxnSpPr>
          <p:nvPr/>
        </p:nvCxnSpPr>
        <p:spPr>
          <a:xfrm rot="16200000" flipH="1">
            <a:off x="7715553" y="3507587"/>
            <a:ext cx="921751" cy="2245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8539166" y="1282813"/>
            <a:ext cx="2652098" cy="2652098"/>
            <a:chOff x="1754187" y="3734594"/>
            <a:chExt cx="2209800" cy="2209800"/>
          </a:xfrm>
        </p:grpSpPr>
        <p:sp>
          <p:nvSpPr>
            <p:cNvPr id="16" name="Oval 15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Using Annotations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8" name="Down Arrow 17"/>
          <p:cNvSpPr/>
          <p:nvPr/>
        </p:nvSpPr>
        <p:spPr>
          <a:xfrm rot="10800000">
            <a:off x="9749772" y="3983128"/>
            <a:ext cx="399415" cy="106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2665204" y="4038074"/>
            <a:ext cx="387433" cy="937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773932" y="1952060"/>
            <a:ext cx="2015594" cy="2015594"/>
            <a:chOff x="1754187" y="3734594"/>
            <a:chExt cx="2209800" cy="2209800"/>
          </a:xfrm>
        </p:grpSpPr>
        <p:sp>
          <p:nvSpPr>
            <p:cNvPr id="21" name="Oval 20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by syntax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216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35672" y="238421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</a:t>
            </a:r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Classical Hierarchy </a:t>
            </a: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Scenario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82" y="954588"/>
            <a:ext cx="10219429" cy="54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8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34120" y="22439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Flow of CDS Views in Hierarchy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474A0A0B-8C20-4E27-9D74-BC005D4C8453}"/>
              </a:ext>
            </a:extLst>
          </p:cNvPr>
          <p:cNvGrpSpPr/>
          <p:nvPr/>
        </p:nvGrpSpPr>
        <p:grpSpPr>
          <a:xfrm>
            <a:off x="1247146" y="4808039"/>
            <a:ext cx="9091831" cy="956347"/>
            <a:chOff x="2387422" y="4345972"/>
            <a:chExt cx="9091831" cy="956347"/>
          </a:xfrm>
          <a:gradFill>
            <a:gsLst>
              <a:gs pos="24000">
                <a:schemeClr val="accent1"/>
              </a:gs>
              <a:gs pos="90000">
                <a:schemeClr val="accent2"/>
              </a:gs>
            </a:gsLst>
            <a:lin ang="0" scaled="1"/>
          </a:gradFill>
        </p:grpSpPr>
        <p:sp>
          <p:nvSpPr>
            <p:cNvPr id="7" name="Arrow: Chevron 51">
              <a:extLst>
                <a:ext uri="{FF2B5EF4-FFF2-40B4-BE49-F238E27FC236}">
                  <a16:creationId xmlns="" xmlns:a16="http://schemas.microsoft.com/office/drawing/2014/main" id="{79D3B317-A125-4456-A9CD-2FA958DB41BE}"/>
                </a:ext>
              </a:extLst>
            </p:cNvPr>
            <p:cNvSpPr/>
            <p:nvPr/>
          </p:nvSpPr>
          <p:spPr>
            <a:xfrm>
              <a:off x="4439168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8" name="Arrow: Pentagon 52">
              <a:extLst>
                <a:ext uri="{FF2B5EF4-FFF2-40B4-BE49-F238E27FC236}">
                  <a16:creationId xmlns="" xmlns:a16="http://schemas.microsoft.com/office/drawing/2014/main" id="{F6E93C8A-0B1C-4279-A412-4B574602C925}"/>
                </a:ext>
              </a:extLst>
            </p:cNvPr>
            <p:cNvSpPr/>
            <p:nvPr/>
          </p:nvSpPr>
          <p:spPr>
            <a:xfrm>
              <a:off x="2387422" y="4345973"/>
              <a:ext cx="2395494" cy="956346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9" name="Arrow: Chevron 53">
              <a:extLst>
                <a:ext uri="{FF2B5EF4-FFF2-40B4-BE49-F238E27FC236}">
                  <a16:creationId xmlns="" xmlns:a16="http://schemas.microsoft.com/office/drawing/2014/main" id="{FDC72B02-33BC-4D93-AC11-662A4DD42704}"/>
                </a:ext>
              </a:extLst>
            </p:cNvPr>
            <p:cNvSpPr/>
            <p:nvPr/>
          </p:nvSpPr>
          <p:spPr>
            <a:xfrm>
              <a:off x="6490929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0" name="Arrow: Chevron 54">
              <a:extLst>
                <a:ext uri="{FF2B5EF4-FFF2-40B4-BE49-F238E27FC236}">
                  <a16:creationId xmlns="" xmlns:a16="http://schemas.microsoft.com/office/drawing/2014/main" id="{11946D11-DD5F-448B-84DF-D7E797DE6B45}"/>
                </a:ext>
              </a:extLst>
            </p:cNvPr>
            <p:cNvSpPr/>
            <p:nvPr/>
          </p:nvSpPr>
          <p:spPr>
            <a:xfrm>
              <a:off x="8542691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2" name="Arrow: Chevron 55">
              <a:extLst>
                <a:ext uri="{FF2B5EF4-FFF2-40B4-BE49-F238E27FC236}">
                  <a16:creationId xmlns="" xmlns:a16="http://schemas.microsoft.com/office/drawing/2014/main" id="{0089B55F-7230-461B-85AF-05462DC73AE8}"/>
                </a:ext>
              </a:extLst>
            </p:cNvPr>
            <p:cNvSpPr/>
            <p:nvPr/>
          </p:nvSpPr>
          <p:spPr>
            <a:xfrm>
              <a:off x="10594453" y="4345972"/>
              <a:ext cx="884800" cy="956346"/>
            </a:xfrm>
            <a:prstGeom prst="chevron">
              <a:avLst>
                <a:gd name="adj" fmla="val 526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68F9CFA-0D8C-4E49-BE52-C3A5A82558C9}"/>
              </a:ext>
            </a:extLst>
          </p:cNvPr>
          <p:cNvSpPr/>
          <p:nvPr/>
        </p:nvSpPr>
        <p:spPr>
          <a:xfrm>
            <a:off x="1328984" y="4046011"/>
            <a:ext cx="8731698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5074BE9-291F-4F8A-BCE2-A12D5AC5084B}"/>
              </a:ext>
            </a:extLst>
          </p:cNvPr>
          <p:cNvSpPr/>
          <p:nvPr/>
        </p:nvSpPr>
        <p:spPr>
          <a:xfrm>
            <a:off x="3020600" y="3377927"/>
            <a:ext cx="7040082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4F6DAE5-FC6E-46E4-A989-C984E85B65A6}"/>
              </a:ext>
            </a:extLst>
          </p:cNvPr>
          <p:cNvSpPr/>
          <p:nvPr/>
        </p:nvSpPr>
        <p:spPr>
          <a:xfrm>
            <a:off x="5072361" y="2709842"/>
            <a:ext cx="4988321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E0A33C1-1054-4E60-96DE-A0DE48AF4EF6}"/>
              </a:ext>
            </a:extLst>
          </p:cNvPr>
          <p:cNvSpPr/>
          <p:nvPr/>
        </p:nvSpPr>
        <p:spPr>
          <a:xfrm>
            <a:off x="7124122" y="2041757"/>
            <a:ext cx="2936559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6DE1479-8C20-4B05-B8E9-3CB693CF26DE}"/>
              </a:ext>
            </a:extLst>
          </p:cNvPr>
          <p:cNvSpPr/>
          <p:nvPr/>
        </p:nvSpPr>
        <p:spPr>
          <a:xfrm>
            <a:off x="1333203" y="5143095"/>
            <a:ext cx="1545017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ZATS_P_EMPLOYEE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04A8885-F432-4FE4-AD25-914F46CCA6A5}"/>
              </a:ext>
            </a:extLst>
          </p:cNvPr>
          <p:cNvSpPr/>
          <p:nvPr/>
        </p:nvSpPr>
        <p:spPr>
          <a:xfrm>
            <a:off x="3631493" y="5143095"/>
            <a:ext cx="1766149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ZATS_I_EMPMGR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0260BD5A-8EA5-41ED-8AB1-4BE345CEE10F}"/>
              </a:ext>
            </a:extLst>
          </p:cNvPr>
          <p:cNvSpPr/>
          <p:nvPr/>
        </p:nvSpPr>
        <p:spPr>
          <a:xfrm>
            <a:off x="5824885" y="5143095"/>
            <a:ext cx="1802420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ZATS_CO_EMPHOURS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D9E8DA2B-0E20-4D98-A763-0528E093E365}"/>
              </a:ext>
            </a:extLst>
          </p:cNvPr>
          <p:cNvSpPr/>
          <p:nvPr/>
        </p:nvSpPr>
        <p:spPr>
          <a:xfrm>
            <a:off x="7877056" y="5143095"/>
            <a:ext cx="1724392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ZATS_C_EMPHOURS</a:t>
            </a:r>
          </a:p>
        </p:txBody>
      </p:sp>
      <p:sp>
        <p:nvSpPr>
          <p:cNvPr id="21" name="Freeform: Shape 73">
            <a:extLst>
              <a:ext uri="{FF2B5EF4-FFF2-40B4-BE49-F238E27FC236}">
                <a16:creationId xmlns="" xmlns:a16="http://schemas.microsoft.com/office/drawing/2014/main" id="{7E90A4BC-DB0B-432C-9FA8-E2F898FF5096}"/>
              </a:ext>
            </a:extLst>
          </p:cNvPr>
          <p:cNvSpPr/>
          <p:nvPr/>
        </p:nvSpPr>
        <p:spPr>
          <a:xfrm>
            <a:off x="1497499" y="1602914"/>
            <a:ext cx="8522253" cy="2997797"/>
          </a:xfrm>
          <a:custGeom>
            <a:avLst/>
            <a:gdLst>
              <a:gd name="connsiteX0" fmla="*/ 0 w 8808720"/>
              <a:gd name="connsiteY0" fmla="*/ 2611120 h 2611120"/>
              <a:gd name="connsiteX1" fmla="*/ 6451600 w 8808720"/>
              <a:gd name="connsiteY1" fmla="*/ 2133600 h 2611120"/>
              <a:gd name="connsiteX2" fmla="*/ 8808720 w 8808720"/>
              <a:gd name="connsiteY2" fmla="*/ 0 h 26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08720" h="2611120">
                <a:moveTo>
                  <a:pt x="0" y="2611120"/>
                </a:moveTo>
                <a:cubicBezTo>
                  <a:pt x="2491740" y="2589953"/>
                  <a:pt x="4983480" y="2568787"/>
                  <a:pt x="6451600" y="2133600"/>
                </a:cubicBezTo>
                <a:cubicBezTo>
                  <a:pt x="7919720" y="1698413"/>
                  <a:pt x="8364220" y="849206"/>
                  <a:pt x="8808720" y="0"/>
                </a:cubicBezTo>
              </a:path>
            </a:pathLst>
          </a:custGeom>
          <a:noFill/>
          <a:ln w="76200" cap="rnd"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accent1"/>
                </a:gs>
              </a:gsLst>
              <a:lin ang="5400000" scaled="1"/>
            </a:gra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5CF4106-D82A-43B6-A9DE-27746DDADA7E}"/>
              </a:ext>
            </a:extLst>
          </p:cNvPr>
          <p:cNvSpPr/>
          <p:nvPr/>
        </p:nvSpPr>
        <p:spPr>
          <a:xfrm>
            <a:off x="7301717" y="21592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Consumption CDS View.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7F8F5857-0D53-466B-B112-FA0481FABC0F}"/>
              </a:ext>
            </a:extLst>
          </p:cNvPr>
          <p:cNvSpPr/>
          <p:nvPr/>
        </p:nvSpPr>
        <p:spPr>
          <a:xfrm>
            <a:off x="5239237" y="28196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Composite CDS View.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5D68FD42-BC6A-453A-A14B-E77A9C5012B8}"/>
              </a:ext>
            </a:extLst>
          </p:cNvPr>
          <p:cNvSpPr/>
          <p:nvPr/>
        </p:nvSpPr>
        <p:spPr>
          <a:xfrm>
            <a:off x="3176757" y="348321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Interface CDS View.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347E922-1E01-473F-AC81-64C531B94442}"/>
              </a:ext>
            </a:extLst>
          </p:cNvPr>
          <p:cNvSpPr/>
          <p:nvPr/>
        </p:nvSpPr>
        <p:spPr>
          <a:xfrm>
            <a:off x="1476061" y="416393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Basic CDS View. </a:t>
            </a:r>
          </a:p>
        </p:txBody>
      </p:sp>
    </p:spTree>
    <p:extLst>
      <p:ext uri="{BB962C8B-B14F-4D97-AF65-F5344CB8AC3E}">
        <p14:creationId xmlns:p14="http://schemas.microsoft.com/office/powerpoint/2010/main" val="4248711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ict-organizational-chart-company's-organizational-chart.png-diagram-flowchart-example  - missmongolnepal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52" y="1052736"/>
            <a:ext cx="7071973" cy="51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9651" y="898684"/>
            <a:ext cx="105053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3C3C3C"/>
                </a:solidFill>
                <a:hlinkClick r:id="rId4"/>
              </a:rPr>
              <a:t>CDS </a:t>
            </a:r>
            <a:r>
              <a:rPr lang="en-US" sz="2000" dirty="0">
                <a:solidFill>
                  <a:srgbClr val="3C3C3C"/>
                </a:solidFill>
                <a:hlinkClick r:id="rId4"/>
              </a:rPr>
              <a:t>Hierarchy </a:t>
            </a:r>
            <a:r>
              <a:rPr lang="en-US" sz="2000" dirty="0" smtClean="0">
                <a:solidFill>
                  <a:srgbClr val="3C3C3C"/>
                </a:solidFill>
                <a:hlinkClick r:id="rId4"/>
              </a:rPr>
              <a:t>Scenario</a:t>
            </a:r>
            <a:endParaRPr lang="en-US" sz="2000" dirty="0" smtClean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480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39" y="12993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go Free style v/s Fiori Element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AB0A2D0-80F6-45CE-BF00-7A7AAD8E5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lumMod val="65000"/>
                <a:tint val="45000"/>
                <a:satMod val="400000"/>
              </a:schemeClr>
            </a:duotone>
          </a:blip>
          <a:srcRect l="2678"/>
          <a:stretch/>
        </p:blipFill>
        <p:spPr>
          <a:xfrm>
            <a:off x="1463558" y="989726"/>
            <a:ext cx="9261707" cy="548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88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12700" y="-18786"/>
            <a:ext cx="122277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16914" y="126882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Flow of Creating Fiori App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0" b="37690"/>
          <a:stretch>
            <a:fillRect/>
          </a:stretch>
        </p:blipFill>
        <p:spPr>
          <a:xfrm>
            <a:off x="324000" y="983631"/>
            <a:ext cx="11545200" cy="213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1B2190A-93DE-4585-A06B-97DECFACB910}"/>
              </a:ext>
            </a:extLst>
          </p:cNvPr>
          <p:cNvSpPr txBox="1"/>
          <p:nvPr/>
        </p:nvSpPr>
        <p:spPr>
          <a:xfrm>
            <a:off x="320040" y="3140764"/>
            <a:ext cx="116433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Fiori App Development – Fiori </a:t>
            </a:r>
            <a:r>
              <a:rPr lang="en-US" sz="1800" b="1" dirty="0" smtClean="0">
                <a:solidFill>
                  <a:schemeClr val="bg1"/>
                </a:solidFill>
              </a:rPr>
              <a:t>Developer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After Creating CDS View we start SAP Business Application Studio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We Create a Fiori App, Choose Find Command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 Fiori : Application Generator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Free Style Fiori app, Enter the App name and the view name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Radio Button Add Deployment Configuration to Yes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view-&gt;Main.view.xml, Refer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  <a:hlinkClick r:id="rId4"/>
              </a:rPr>
              <a:t>SAPUI5 sdk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 and create smart filter, smart table and a tree table control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manifest.json and link a new annotation file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Create the annotation file with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lineItem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annotation to add columns to our table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Go to Run configuration and test the fiori app by connecting to the destination and UI5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267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9400</TotalTime>
  <Words>526</Words>
  <Application>Microsoft Office PowerPoint</Application>
  <PresentationFormat>Custom</PresentationFormat>
  <Paragraphs>122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Arial Unicode MS</vt:lpstr>
      <vt:lpstr>Arial</vt:lpstr>
      <vt:lpstr>Arial</vt:lpstr>
      <vt:lpstr>Arial Black</vt:lpstr>
      <vt:lpstr>Arial Bold</vt:lpstr>
      <vt:lpstr>Arial Narrow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15</vt:lpstr>
      <vt:lpstr>CDS Hierarchy </vt:lpstr>
      <vt:lpstr>Types of Hierarchy</vt:lpstr>
      <vt:lpstr>End to End Classical Hierarchy Scenario</vt:lpstr>
      <vt:lpstr>Flow of CDS Views in Hierarchy </vt:lpstr>
      <vt:lpstr>Exercise </vt:lpstr>
      <vt:lpstr>When to go Free style v/s Fiori Element</vt:lpstr>
      <vt:lpstr>End to End Flow of Creating Fiori App</vt:lpstr>
      <vt:lpstr>Creating Fiori app on top of CDS </vt:lpstr>
      <vt:lpstr>Result Employee Manager Hierarchy  </vt:lpstr>
      <vt:lpstr>New Hierarchy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278</cp:revision>
  <dcterms:created xsi:type="dcterms:W3CDTF">2013-09-12T13:05:01Z</dcterms:created>
  <dcterms:modified xsi:type="dcterms:W3CDTF">2021-11-12T05:41:02Z</dcterms:modified>
</cp:coreProperties>
</file>